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84" r:id="rId5"/>
    <p:sldId id="335" r:id="rId6"/>
    <p:sldId id="336" r:id="rId7"/>
    <p:sldId id="337" r:id="rId8"/>
    <p:sldId id="338" r:id="rId9"/>
    <p:sldId id="339" r:id="rId10"/>
    <p:sldId id="340" r:id="rId11"/>
    <p:sldId id="333" r:id="rId12"/>
    <p:sldId id="334" r:id="rId13"/>
    <p:sldId id="341" r:id="rId14"/>
    <p:sldId id="342" r:id="rId15"/>
    <p:sldId id="343" r:id="rId16"/>
    <p:sldId id="345" r:id="rId17"/>
    <p:sldId id="346" r:id="rId18"/>
    <p:sldId id="347" r:id="rId19"/>
    <p:sldId id="348" r:id="rId20"/>
    <p:sldId id="349" r:id="rId21"/>
    <p:sldId id="350" r:id="rId22"/>
    <p:sldId id="303" r:id="rId23"/>
    <p:sldId id="304" r:id="rId24"/>
    <p:sldId id="351" r:id="rId25"/>
    <p:sldId id="352" r:id="rId26"/>
    <p:sldId id="305" r:id="rId27"/>
    <p:sldId id="306" r:id="rId28"/>
    <p:sldId id="353" r:id="rId29"/>
    <p:sldId id="307" r:id="rId30"/>
    <p:sldId id="297" r:id="rId31"/>
    <p:sldId id="296" r:id="rId32"/>
    <p:sldId id="298" r:id="rId33"/>
    <p:sldId id="299" r:id="rId34"/>
    <p:sldId id="300" r:id="rId35"/>
    <p:sldId id="301" r:id="rId36"/>
    <p:sldId id="302" r:id="rId37"/>
    <p:sldId id="308" r:id="rId38"/>
    <p:sldId id="330" r:id="rId39"/>
    <p:sldId id="309" r:id="rId40"/>
    <p:sldId id="325" r:id="rId41"/>
    <p:sldId id="326" r:id="rId42"/>
    <p:sldId id="327" r:id="rId43"/>
    <p:sldId id="328" r:id="rId44"/>
    <p:sldId id="329" r:id="rId45"/>
    <p:sldId id="310" r:id="rId46"/>
    <p:sldId id="322" r:id="rId47"/>
    <p:sldId id="323" r:id="rId48"/>
    <p:sldId id="324" r:id="rId49"/>
    <p:sldId id="311" r:id="rId50"/>
    <p:sldId id="312" r:id="rId51"/>
    <p:sldId id="313" r:id="rId52"/>
    <p:sldId id="314" r:id="rId53"/>
    <p:sldId id="320" r:id="rId54"/>
    <p:sldId id="316" r:id="rId55"/>
    <p:sldId id="332" r:id="rId56"/>
    <p:sldId id="321" r:id="rId57"/>
    <p:sldId id="317" r:id="rId58"/>
    <p:sldId id="318" r:id="rId59"/>
    <p:sldId id="29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24C019-2780-4F2C-9B5D-605EFE8A91A7}">
          <p14:sldIdLst>
            <p14:sldId id="284"/>
          </p14:sldIdLst>
        </p14:section>
        <p14:section name="grep" id="{8DF5040F-4DE6-48CD-87CC-114A5FC001E1}">
          <p14:sldIdLst>
            <p14:sldId id="335"/>
            <p14:sldId id="336"/>
            <p14:sldId id="337"/>
            <p14:sldId id="338"/>
            <p14:sldId id="339"/>
            <p14:sldId id="340"/>
            <p14:sldId id="333"/>
            <p14:sldId id="334"/>
          </p14:sldIdLst>
        </p14:section>
        <p14:section name="awk" id="{47673FE8-C08E-49D3-B38F-339593D1A14D}">
          <p14:sldIdLst>
            <p14:sldId id="341"/>
            <p14:sldId id="342"/>
            <p14:sldId id="343"/>
            <p14:sldId id="345"/>
          </p14:sldIdLst>
        </p14:section>
        <p14:section name="sed" id="{9F222658-2D04-4630-865B-38C1DA359EA9}">
          <p14:sldIdLst>
            <p14:sldId id="346"/>
            <p14:sldId id="347"/>
            <p14:sldId id="348"/>
            <p14:sldId id="349"/>
          </p14:sldIdLst>
        </p14:section>
        <p14:section name="File Management" id="{DB9FED37-4ECF-41CD-AF3C-AC86FFBA250F}">
          <p14:sldIdLst>
            <p14:sldId id="350"/>
            <p14:sldId id="303"/>
            <p14:sldId id="304"/>
            <p14:sldId id="351"/>
            <p14:sldId id="352"/>
            <p14:sldId id="305"/>
            <p14:sldId id="306"/>
            <p14:sldId id="353"/>
            <p14:sldId id="307"/>
          </p14:sldIdLst>
        </p14:section>
        <p14:section name="Find and Locate" id="{7EC2420A-9BF9-4D3C-84BE-6698B39FCED5}">
          <p14:sldIdLst>
            <p14:sldId id="297"/>
            <p14:sldId id="296"/>
            <p14:sldId id="298"/>
            <p14:sldId id="299"/>
            <p14:sldId id="300"/>
            <p14:sldId id="301"/>
          </p14:sldIdLst>
        </p14:section>
        <p14:section name="Head and Tail" id="{D2846491-167D-4EE7-A08F-839C73F0A45F}">
          <p14:sldIdLst>
            <p14:sldId id="302"/>
          </p14:sldIdLst>
        </p14:section>
        <p14:section name="Arrays" id="{EB634D02-D67B-4FBF-AB9E-3AC5C1A5FCEE}">
          <p14:sldIdLst>
            <p14:sldId id="308"/>
            <p14:sldId id="330"/>
          </p14:sldIdLst>
        </p14:section>
        <p14:section name="Loops" id="{0D8D5A0C-92FC-4950-AD18-1891953ABD39}">
          <p14:sldIdLst>
            <p14:sldId id="309"/>
            <p14:sldId id="325"/>
            <p14:sldId id="326"/>
            <p14:sldId id="327"/>
            <p14:sldId id="328"/>
            <p14:sldId id="329"/>
          </p14:sldIdLst>
        </p14:section>
        <p14:section name="Conditionals" id="{4B063203-988A-44C4-A67F-506DF4096D4C}">
          <p14:sldIdLst>
            <p14:sldId id="310"/>
            <p14:sldId id="322"/>
            <p14:sldId id="323"/>
            <p14:sldId id="324"/>
          </p14:sldIdLst>
        </p14:section>
        <p14:section name="Cases" id="{50B6A7A0-6CA0-4EC9-BB33-D3DE2D247E12}">
          <p14:sldIdLst>
            <p14:sldId id="311"/>
          </p14:sldIdLst>
        </p14:section>
        <p14:section name="Variables" id="{6C3CDF17-04F2-4AC5-9D92-B961E27AAEB1}">
          <p14:sldIdLst>
            <p14:sldId id="312"/>
          </p14:sldIdLst>
        </p14:section>
        <p14:section name="Export" id="{0EA7C96D-FDE7-4A5D-9815-68C5989C0E61}">
          <p14:sldIdLst>
            <p14:sldId id="313"/>
          </p14:sldIdLst>
        </p14:section>
        <p14:section name="Command Line Arguments" id="{0A9BAC5C-F245-4469-9613-CFA5981B5B36}">
          <p14:sldIdLst>
            <p14:sldId id="314"/>
            <p14:sldId id="320"/>
          </p14:sldIdLst>
        </p14:section>
        <p14:section name="Read" id="{AD54EF19-C927-4165-8987-E8DBA1215136}">
          <p14:sldIdLst>
            <p14:sldId id="316"/>
            <p14:sldId id="332"/>
          </p14:sldIdLst>
        </p14:section>
        <p14:section name="Regular Expressions" id="{415CD6C7-E186-4515-844E-ACC0A0080B22}">
          <p14:sldIdLst>
            <p14:sldId id="321"/>
          </p14:sldIdLst>
        </p14:section>
        <p14:section name="bc" id="{D1712598-B97D-4CC2-B346-3C896DDA5768}">
          <p14:sldIdLst>
            <p14:sldId id="317"/>
          </p14:sldIdLst>
        </p14:section>
        <p14:section name="wc" id="{750D5748-F3B7-4BAE-AD18-A046B4ECA67E}">
          <p14:sldIdLst>
            <p14:sldId id="318"/>
          </p14:sldIdLst>
        </p14:section>
        <p14:section name="Thank you!" id="{86C78E86-031E-4526-B08C-BF9AABF9CB94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1D"/>
    <a:srgbClr val="000000"/>
    <a:srgbClr val="F4EBE8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6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common in the TAs?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3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terminal to show various ways to read in bash.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in terminal and give link to regex tutorials.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Calculator, switch to terminal to show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93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count, switch to terminal to show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D88E0-69C3-F803-4B60-C8A52D22C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A0073-6F27-0500-96E5-92220E328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663A5-16CD-84CE-3C74-56B145320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common in the TAs?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5CFD-819F-BE4E-50C8-68FAC9D05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9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important – please pay attention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2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= concatenate, do recursive options too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8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A85F7-5CCA-F3D5-4A3E-776ACD26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A4160-370B-7CAA-F42D-6C6167C49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DB709-8B7D-5051-D430-D35E1546C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= concatenate, do recursive options too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3AAA-4B4D-E431-B1C0-F21E70798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8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introduction by switching to the terminal. Then come back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3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terminal after showing this slide.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terminal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6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and give link to regex tutorials.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Lab 2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Shell Scripting!</a:t>
            </a:r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B1294-53C2-5EF9-823E-6C3510B42E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Bash the DRAGON memes ( and a sunburn meme cus why not ) : r/skylanders">
            <a:extLst>
              <a:ext uri="{FF2B5EF4-FFF2-40B4-BE49-F238E27FC236}">
                <a16:creationId xmlns:a16="http://schemas.microsoft.com/office/drawing/2014/main" id="{CE87FA6C-A738-3646-C627-B8255B5B3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3215" r="8304" b="5620"/>
          <a:stretch/>
        </p:blipFill>
        <p:spPr bwMode="auto">
          <a:xfrm>
            <a:off x="5753010" y="812292"/>
            <a:ext cx="5328397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4771-78E1-B0D3-6699-2D9A776AF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542" y="1740685"/>
            <a:ext cx="8572915" cy="3376629"/>
          </a:xfrm>
        </p:spPr>
        <p:txBody>
          <a:bodyPr/>
          <a:lstStyle/>
          <a:p>
            <a:r>
              <a:rPr lang="en-US" dirty="0"/>
              <a:t>What if we want just the names from the file student_details.csv</a:t>
            </a:r>
            <a:br>
              <a:rPr lang="en-US" dirty="0"/>
            </a:br>
            <a:r>
              <a:rPr lang="en-US" sz="4800" dirty="0"/>
              <a:t>(no email id, roll no., etc.)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54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64AB2-9340-3D4E-8FA3-F2FF1F1C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0E92-15F8-1935-3296-004F3B61A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542" y="1740685"/>
            <a:ext cx="8572915" cy="3376629"/>
          </a:xfrm>
        </p:spPr>
        <p:txBody>
          <a:bodyPr/>
          <a:lstStyle/>
          <a:p>
            <a:r>
              <a:rPr lang="en-US" dirty="0"/>
              <a:t>We are trying to get the first and the second columns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98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4949F-4619-E445-2BE1-BC3C8022F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9EBA-5B93-1C1A-D07C-A9DDC992D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114" y="4958479"/>
            <a:ext cx="5782482" cy="846651"/>
          </a:xfrm>
        </p:spPr>
        <p:txBody>
          <a:bodyPr/>
          <a:lstStyle/>
          <a:p>
            <a:r>
              <a:rPr lang="en-US" dirty="0"/>
              <a:t>Welcome awk!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DCFAE-0C40-B09E-BA07-66607F6B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13" y="798082"/>
            <a:ext cx="578248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6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A33A-459E-052C-C64D-16625FA9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6270CA-115B-49EE-66B6-713797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77" y="2408904"/>
            <a:ext cx="9966943" cy="17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084B-B3C8-EE15-22A8-EE6EC01B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604" y="2088076"/>
            <a:ext cx="7690792" cy="2681847"/>
          </a:xfrm>
        </p:spPr>
        <p:txBody>
          <a:bodyPr/>
          <a:lstStyle/>
          <a:p>
            <a:r>
              <a:rPr lang="en-US" dirty="0"/>
              <a:t>Suppose we want to change the commas to spaces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79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5C80-FF2E-A384-0BBC-01476DC83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0DD5A-2350-6834-6B18-279001FF65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61120-1F0A-F83C-DC3E-73A5CB0E0C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04013-9A49-D0EB-BF86-4C505653E92C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9CAE4A-271F-DE63-0763-BF5881EE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255"/>
          <a:stretch/>
        </p:blipFill>
        <p:spPr>
          <a:xfrm>
            <a:off x="685800" y="1956816"/>
            <a:ext cx="5148073" cy="3986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44EDC3-7B28-58DD-6B1F-D7B67274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509"/>
          <a:stretch/>
        </p:blipFill>
        <p:spPr>
          <a:xfrm>
            <a:off x="6367595" y="1956817"/>
            <a:ext cx="5138605" cy="3986784"/>
          </a:xfrm>
          <a:prstGeom prst="rect">
            <a:avLst/>
          </a:prstGeom>
        </p:spPr>
      </p:pic>
      <p:sp>
        <p:nvSpPr>
          <p:cNvPr id="18" name="Arrow: U-Turn 17">
            <a:extLst>
              <a:ext uri="{FF2B5EF4-FFF2-40B4-BE49-F238E27FC236}">
                <a16:creationId xmlns:a16="http://schemas.microsoft.com/office/drawing/2014/main" id="{F181FB58-453D-51DE-55EE-B88E38C41806}"/>
              </a:ext>
            </a:extLst>
          </p:cNvPr>
          <p:cNvSpPr/>
          <p:nvPr/>
        </p:nvSpPr>
        <p:spPr>
          <a:xfrm>
            <a:off x="5083277" y="914399"/>
            <a:ext cx="1927123" cy="639098"/>
          </a:xfrm>
          <a:prstGeom prst="uturnArrow">
            <a:avLst>
              <a:gd name="adj1" fmla="val 37308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1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CF32-CA2C-BBDC-3F9B-06A97518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80220-FD6E-02A0-ACD9-4243780C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55" y="2585885"/>
            <a:ext cx="8347689" cy="13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4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9F1BF-D9EC-427C-789E-23D175D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D9A2A-DCD0-FFF0-64A5-623D2821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4" b="96698" l="9284" r="97878">
                        <a14:foregroundMark x1="50133" y1="98113" x2="42706" y2="79717"/>
                        <a14:foregroundMark x1="42706" y1="79717" x2="51459" y2="70755"/>
                        <a14:foregroundMark x1="51459" y1="70755" x2="58355" y2="87264"/>
                        <a14:foregroundMark x1="58355" y1="87264" x2="65782" y2="87736"/>
                        <a14:foregroundMark x1="65782" y1="87736" x2="62599" y2="75000"/>
                        <a14:foregroundMark x1="62599" y1="75000" x2="62069" y2="63208"/>
                        <a14:foregroundMark x1="62069" y1="63208" x2="64721" y2="50000"/>
                        <a14:foregroundMark x1="64721" y1="50000" x2="69496" y2="37264"/>
                        <a14:foregroundMark x1="69496" y1="37264" x2="69761" y2="22642"/>
                        <a14:foregroundMark x1="69761" y1="22642" x2="67905" y2="11321"/>
                        <a14:foregroundMark x1="67905" y1="11321" x2="80637" y2="23585"/>
                        <a14:foregroundMark x1="80637" y1="23585" x2="96817" y2="23113"/>
                        <a14:foregroundMark x1="96817" y1="23113" x2="98143" y2="23113"/>
                        <a14:foregroundMark x1="50133" y1="68396" x2="53846" y2="57547"/>
                        <a14:foregroundMark x1="53846" y1="57547" x2="54642" y2="72170"/>
                        <a14:foregroundMark x1="54642" y1="72170" x2="54377" y2="67453"/>
                        <a14:foregroundMark x1="54377" y1="63208" x2="54111" y2="60377"/>
                        <a14:foregroundMark x1="54111" y1="60377" x2="54111" y2="60377"/>
                        <a14:foregroundMark x1="67374" y1="13679" x2="65517" y2="2358"/>
                        <a14:foregroundMark x1="65517" y1="2358" x2="71883" y2="11792"/>
                        <a14:foregroundMark x1="71883" y1="11792" x2="69761" y2="4245"/>
                        <a14:foregroundMark x1="49337" y1="97170" x2="67639" y2="99528"/>
                        <a14:foregroundMark x1="67639" y1="99528" x2="90186" y2="95283"/>
                        <a14:foregroundMark x1="90186" y1="95283" x2="96817" y2="96698"/>
                      </a14:backgroundRemoval>
                    </a14:imgEffect>
                  </a14:imgLayer>
                </a14:imgProps>
              </a:ext>
            </a:extLst>
          </a:blip>
          <a:srcRect l="38797"/>
          <a:stretch/>
        </p:blipFill>
        <p:spPr>
          <a:xfrm>
            <a:off x="6536687" y="1557661"/>
            <a:ext cx="4565696" cy="4194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18015-24D1-A566-6668-95C47561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24" y="2507261"/>
            <a:ext cx="5511032" cy="9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C4F8-B360-505F-58BE-0F928C9B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1CC8-CA5F-C61E-B160-F416FA8A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 (cd)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39124-68C5-8201-2E52-75370E550A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7B1688-BA69-344F-4E4F-CAEE54634D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DB4C2-8C95-EAF5-6915-9B977AA59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8BC65-797C-7D15-3D63-E205316FD1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08A332-F4D6-7761-F293-6E53FD45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1F8FFD-5D9E-9FFB-6203-0E5EDB6E47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B4B586-3674-D306-034E-2FBF47B4A9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158E937-EDB3-AD81-A1B6-BED0EB8590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CD3C0F-72DB-29E1-7BA8-E6E1B9C31C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4189A0-28BE-919C-287C-A803E0013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B5E88D-C869-F6B7-592A-D130B88E8E6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0E8980-7874-C136-60E9-727D7946346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E4B8CA7-8DAA-84CF-477C-EB0FCB92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BCFE668-074E-7163-7C53-931515F5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336FB5-3777-A46B-6D06-FEAB823B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9" y="2802015"/>
            <a:ext cx="2519887" cy="1209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47A301-CCAD-F6AE-9A53-F617AA90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81" y="2407522"/>
            <a:ext cx="1387589" cy="1773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6D3474-EFC2-12C1-733A-1CEAE73F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20" y="2342991"/>
            <a:ext cx="1438091" cy="18375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EB11B4-750D-2DDC-E00F-061FEB469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954" y="2314673"/>
            <a:ext cx="1455540" cy="18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64C7-49B2-8972-F6A1-D0B7EE94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 (cd)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6C34-5039-ECA3-D78C-D96626353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Absolute path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C372D4-B790-5746-C0A7-D7612E603A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C77F8-D692-DB2B-2AAA-EB1FB720E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2C10A-28C4-1557-CD12-6844C7608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Relative path</a:t>
            </a:r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44DC63-EBA0-9032-3B46-5B99941927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9669B-CDED-06FA-1F52-2B4654990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E47C95-D346-5451-A007-21E83E232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Previous Path</a:t>
            </a:r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37C028-6D1D-4A92-89A9-7AC78A35847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E2ABA-8E2A-BCF7-454A-ADB88A1C4F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1277BE-4386-4DED-A9FB-5106DC17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Home </a:t>
            </a:r>
            <a:r>
              <a:rPr lang="en-US" dirty="0" err="1"/>
              <a:t>dir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629970-92D6-30D7-761A-9C288A49F1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832E96-949B-523E-CA40-A0D07BA0E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4D7F04-3E36-3687-5C21-5411CB51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39FCDC-2D7F-CD02-FCDE-B1A87050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886EFE-9842-1496-80FF-C270A9E9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9" y="2802015"/>
            <a:ext cx="2519887" cy="1209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0E428-CE2C-63DB-F815-3C3319C0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81" y="2407522"/>
            <a:ext cx="1387589" cy="1773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7ED999-85FE-831A-884A-C39FA6E45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20" y="2342991"/>
            <a:ext cx="1438091" cy="18375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5A5197-D0DE-5CFC-A853-2CF0B83B5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954" y="2314673"/>
            <a:ext cx="1455540" cy="18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5F6A-4258-7074-166E-BD491F23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08" y="2574036"/>
            <a:ext cx="5038344" cy="1709928"/>
          </a:xfrm>
        </p:spPr>
        <p:txBody>
          <a:bodyPr/>
          <a:lstStyle/>
          <a:p>
            <a:r>
              <a:rPr lang="en-US" dirty="0"/>
              <a:t>See this file over here!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DF959-FC3F-F0B1-411C-9486C671F2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student_details.csv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DC7D1-E1F1-8482-974D-8A152791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8517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64C7-49B2-8972-F6A1-D0B7EE94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 (ls)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6C34-5039-ECA3-D78C-D96626353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15A59A1-0C1F-1CB6-0C7C-220D9222D7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913" b="1691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C77F8-D692-DB2B-2AAA-EB1FB720E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2C10A-28C4-1557-CD12-6844C7608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20AB504-9E6C-FD29-C980-A1D7588F19E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6913" b="16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9669B-CDED-06FA-1F52-2B4654990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E47C95-D346-5451-A007-21E83E232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8F336E8-3DC3-FF18-D785-50F77F4179D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16913" b="16913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E2ABA-8E2A-BCF7-454A-ADB88A1C4F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1277BE-4386-4DED-A9FB-5106DC17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3427D9C4-2ECB-D2E5-FDB1-D5749A83689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16917" b="16917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832E96-949B-523E-CA40-A0D07BA0E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4D7F04-3E36-3687-5C21-5411CB51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39FCDC-2D7F-CD02-FCDE-B1A87050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6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90C0-1957-22BB-75BE-AFD16FD2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DC87-A9A8-18F1-B08A-C433ED2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 (ls)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D17A3-26FC-1078-AE47-C3B000238C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files</a:t>
            </a:r>
            <a:endParaRPr lang="en-IN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6A84F48-E8D7-1816-ECBB-A06E80C30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913" b="1691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00DC6-A70A-FC6C-AB98-A832D724EF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04C859-C329-6A25-C3B3-B86CA2C69B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List with more information</a:t>
            </a:r>
            <a:endParaRPr lang="en-IN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1ACB271-EA83-5EF4-EFAD-DABE00365BB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6913" b="16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8C7F38-2116-2FD3-E4A6-486F38D93A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82F6D1-71EE-77BA-AD10-123089BA1F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all files (including hidden)</a:t>
            </a:r>
            <a:endParaRPr lang="en-IN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167E446-99B7-6AB9-F774-D1B35CB3C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16913" b="16913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A4C933-85F4-2003-8428-13150590FE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2CDE52-8232-D24B-2D6E-30A5FA3E21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Combination of all files and verbose.</a:t>
            </a:r>
            <a:endParaRPr lang="en-IN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2DBA5B8-876A-7076-60EF-14544BC3417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16917" b="16917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3306-B236-35F4-03A5-F61E46F61A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35981CF-B3E6-18D3-7B48-118DB579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85DBAE-A242-586E-8572-2F7B42FA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5595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95AC-29DC-69B1-1EAF-26747ECA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E68A-9A7D-42B4-9184-885407FB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AA754-B13C-4673-E3A2-4FD5333294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9624D-8201-365A-E45C-1C745259F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208E2B-FCCF-9F9E-06A5-FDF256A711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FF7529-8C44-523F-6BA3-D9B9E3AF0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49D08-0C65-0CF5-C1FE-644E0566EB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D32A3-CC51-2253-7654-4D182512DE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251F47-CD18-D93E-0404-F1382CE023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AEBA3D-D340-D769-216A-03504FB0E8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9AC0372-CCD7-B236-7768-B215906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12EA97F-7D56-2090-9366-49F25EEE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DF4A0-C496-21FF-2B8F-503EE121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1" y="2306707"/>
            <a:ext cx="2686050" cy="18288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05BAFC-6010-6DDA-D7D6-6B8B85E6B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7A3C56-AD0F-B42F-5928-373A2EA279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E43DB9-AEFC-667A-0913-A5A20112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23" y="2330202"/>
            <a:ext cx="2190750" cy="1828800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30E6719-8F5D-E182-C410-F336D1B130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630DA6-D743-FC70-5444-702FDA27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129" y="2391855"/>
            <a:ext cx="2755228" cy="1520126"/>
          </a:xfrm>
          <a:prstGeom prst="rect">
            <a:avLst/>
          </a:prstGeom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2DF97F1-73C5-4DF4-5A91-2F1701B665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81B507B-5035-8CC4-3432-52645A2B1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708" y="2306707"/>
            <a:ext cx="2681650" cy="16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64C7-49B2-8972-F6A1-D0B7EE94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6C34-5039-ECA3-D78C-D96626353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new file / change date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C77F8-D692-DB2B-2AAA-EB1FB720E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2C10A-28C4-1557-CD12-6844C7608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Remove file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9669B-CDED-06FA-1F52-2B4654990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E47C95-D346-5451-A007-21E83E232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Recursively remove all files and </a:t>
            </a:r>
            <a:r>
              <a:rPr lang="en-US" dirty="0" err="1"/>
              <a:t>dir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E2ABA-8E2A-BCF7-454A-ADB88A1C4F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1277BE-4386-4DED-A9FB-5106DC17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Force/ prompting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832E96-949B-523E-CA40-A0D07BA0E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4D7F04-3E36-3687-5C21-5411CB51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39FCDC-2D7F-CD02-FCDE-B1A87050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FD6B5-80C2-0868-3E24-1F758AA3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1" y="2306707"/>
            <a:ext cx="2686050" cy="18288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BD8AF6E-8F0A-2C68-DBA8-AC5A693307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5F3807E-BEDD-06CA-CE1C-4F2E863837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C64C8-21CC-7EBA-D28E-A80CCF9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23" y="2330202"/>
            <a:ext cx="2190750" cy="1828800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01892B8-E8A4-479E-A12C-3B0FAD8BB5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A62AC4-4432-7461-8BE8-E20E7124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129" y="2391855"/>
            <a:ext cx="2755228" cy="1520126"/>
          </a:xfrm>
          <a:prstGeom prst="rect">
            <a:avLst/>
          </a:prstGeom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0659E46-12CF-E03E-6F93-B114A4FA40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684AFB-F202-FCF4-7AC8-23E13BA67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708" y="2306707"/>
            <a:ext cx="2681650" cy="16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64C7-49B2-8972-F6A1-D0B7EE94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D6C34-5039-ECA3-D78C-D96626353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C77F8-D692-DB2B-2AAA-EB1FB720E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2C10A-28C4-1557-CD12-6844C7608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9669B-CDED-06FA-1F52-2B4654990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E2ABA-8E2A-BCF7-454A-ADB88A1C4F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1277BE-4386-4DED-A9FB-5106DC17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832E96-949B-523E-CA40-A0D07BA0E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4D7F04-3E36-3687-5C21-5411CB51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39FCDC-2D7F-CD02-FCDE-B1A87050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BD8AF6E-8F0A-2C68-DBA8-AC5A693307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5F3807E-BEDD-06CA-CE1C-4F2E863837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01892B8-E8A4-479E-A12C-3B0FAD8BB5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0659E46-12CF-E03E-6F93-B114A4FA40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31653-DF71-F435-54A5-B4BDDDFD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6" y="2501652"/>
            <a:ext cx="1714500" cy="148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6B655A-31FB-1EC2-7C43-5E69B6573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048" y="2490550"/>
            <a:ext cx="1714500" cy="148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BC3018-601D-F7F7-A741-F617152F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832" y="2443847"/>
            <a:ext cx="1714500" cy="1485900"/>
          </a:xfrm>
          <a:prstGeom prst="rect">
            <a:avLst/>
          </a:prstGeom>
        </p:spPr>
      </p:pic>
      <p:pic>
        <p:nvPicPr>
          <p:cNvPr id="2050" name="Picture 2" descr="Cat | Breeds, Origins, History, Body Types, Senses, Behavior, &amp; Heredity |  Britannica">
            <a:extLst>
              <a:ext uri="{FF2B5EF4-FFF2-40B4-BE49-F238E27FC236}">
                <a16:creationId xmlns:a16="http://schemas.microsoft.com/office/drawing/2014/main" id="{A9737A0C-EEA4-C86F-C267-450D053D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46" y="4432972"/>
            <a:ext cx="1248287" cy="89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E538A-31F5-E4F6-C6BF-FC1071460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474" y="2443847"/>
            <a:ext cx="1714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E97FC-1116-E478-2FD4-A7FDA565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13AD-AA08-923F-E3E1-C97756B1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File management using bash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2AD2-6C44-7F22-CD54-1BE24F1B8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Copy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353BF-2BCD-52DF-F35D-8171BD0AF0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19B6AF-B1B1-2D7E-F63C-7C67A01A92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Move / Rename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6B80AF-5B00-5EC3-F336-E07B78F69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E56EEC-452C-3797-A9B5-F392901153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18E234-398D-A917-93B1-C72AC5DE6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File Viewing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F27AF6-050F-1661-32F2-6D216B7CDA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EAA6F1-CE9A-8C23-53E0-C5429124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83D0D0-0BE4-9BC8-8C13-1590F1D4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4B68AD-4026-7D70-96CC-3D0A434CDC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82DF40-307F-8A18-CF2E-AC64DDE15E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0C8EC3C-16A2-9CB5-58EA-B76A93AB9ED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6BE5E44-6FA6-C2D2-81E3-572251AD5E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D0520-E8EA-1DAE-67CF-EE8710A3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6" y="2501652"/>
            <a:ext cx="1714500" cy="148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EAEDCB-8667-FA22-2CD9-7E6DF6DE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048" y="2490550"/>
            <a:ext cx="1714500" cy="148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771586-AEE7-9385-5007-5E53F885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832" y="2443847"/>
            <a:ext cx="1714500" cy="1485900"/>
          </a:xfrm>
          <a:prstGeom prst="rect">
            <a:avLst/>
          </a:prstGeom>
        </p:spPr>
      </p:pic>
      <p:pic>
        <p:nvPicPr>
          <p:cNvPr id="2050" name="Picture 2" descr="Cat | Breeds, Origins, History, Body Types, Senses, Behavior, &amp; Heredity |  Britannica">
            <a:extLst>
              <a:ext uri="{FF2B5EF4-FFF2-40B4-BE49-F238E27FC236}">
                <a16:creationId xmlns:a16="http://schemas.microsoft.com/office/drawing/2014/main" id="{73F72187-447D-AB75-FD8F-5DD2A584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46" y="4432972"/>
            <a:ext cx="1248287" cy="89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7763E0-2321-434A-5249-C49913E5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474" y="2443847"/>
            <a:ext cx="1714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0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F36A7-2F5B-183C-E4F7-9FE37755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C95CB-BE67-2957-198D-30EB9C84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977F7-79DB-5D06-B9CA-4FC132B3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512064"/>
            <a:ext cx="573485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EF868-1DB9-211F-EDD1-4B39712B0705}"/>
              </a:ext>
            </a:extLst>
          </p:cNvPr>
          <p:cNvSpPr txBox="1"/>
          <p:nvPr/>
        </p:nvSpPr>
        <p:spPr>
          <a:xfrm>
            <a:off x="7366792" y="2674479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Ansh Chablani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59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CA77-8535-858C-73DA-0CD625A0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Medium" panose="02040604050005020304" pitchFamily="18" charset="0"/>
              </a:rPr>
              <a:t>A fun activity!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05E5A-F875-2A57-B181-3289C18C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>
                <a:latin typeface="Amasis MT Pro Medium" panose="02040604050005020304" pitchFamily="18" charset="0"/>
              </a:rPr>
              <a:t>Using just </a:t>
            </a:r>
            <a:r>
              <a:rPr lang="en-US" sz="48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grep</a:t>
            </a:r>
            <a:r>
              <a:rPr lang="en-US" sz="4800" dirty="0">
                <a:latin typeface="Amasis MT Pro Medium" panose="02040604050005020304" pitchFamily="18" charset="0"/>
              </a:rPr>
              <a:t> and one out of </a:t>
            </a:r>
            <a:r>
              <a:rPr lang="en-US" sz="4800" dirty="0">
                <a:solidFill>
                  <a:srgbClr val="7030A0"/>
                </a:solidFill>
                <a:latin typeface="Amasis MT Pro Medium" panose="02040604050005020304" pitchFamily="18" charset="0"/>
              </a:rPr>
              <a:t>(cd, ls, cp, mv)</a:t>
            </a:r>
            <a:r>
              <a:rPr lang="en-US" sz="4800" dirty="0">
                <a:latin typeface="Amasis MT Pro Medium" panose="02040604050005020304" pitchFamily="18" charset="0"/>
              </a:rPr>
              <a:t>, find all the files in the current directory that have .txt in the name.</a:t>
            </a:r>
            <a:endParaRPr lang="en-IN" sz="4800" dirty="0">
              <a:latin typeface="Amasis MT Pro Medium" panose="020406040500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A998-D9C9-DB75-85B1-D3048563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86BD3-47FB-304B-0838-4B285DA5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18AADF-2D65-9560-D787-AC01B4F3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 descr="Add-in content for PP Timer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831351"/>
                  </p:ext>
                </p:extLst>
              </p:nvPr>
            </p:nvGraphicFramePr>
            <p:xfrm>
              <a:off x="9537677" y="3974894"/>
              <a:ext cx="2419701" cy="22110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" descr="Add-in content for PP Timer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37677" y="3974894"/>
                <a:ext cx="2419701" cy="2211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212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30EE-39F4-AEC7-5B08-BD6E9447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172" y="1197963"/>
            <a:ext cx="5038344" cy="1709928"/>
          </a:xfrm>
        </p:spPr>
        <p:txBody>
          <a:bodyPr/>
          <a:lstStyle/>
          <a:p>
            <a:r>
              <a:rPr lang="en-US" sz="5400" dirty="0"/>
              <a:t>See, you already know how to find something somewhere!</a:t>
            </a:r>
            <a:endParaRPr lang="en-IN" sz="54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465DB-C966-2655-059D-9A9D5C4181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8A409-26A6-555C-818E-143577E9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3772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EE5A-53C4-5AD3-E318-6322CF49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56" y="982876"/>
            <a:ext cx="5038344" cy="1347369"/>
          </a:xfrm>
        </p:spPr>
        <p:txBody>
          <a:bodyPr/>
          <a:lstStyle/>
          <a:p>
            <a:r>
              <a:rPr lang="en-US" sz="4400" dirty="0"/>
              <a:t>But there is more that you can do!</a:t>
            </a:r>
            <a:endParaRPr lang="en-IN" sz="44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C568-A40A-2BF4-FC96-E43725D1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CE667-6F43-65A4-865F-2F64D0CCB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496" y="2753033"/>
            <a:ext cx="5010912" cy="2854403"/>
          </a:xfrm>
        </p:spPr>
        <p:txBody>
          <a:bodyPr/>
          <a:lstStyle/>
          <a:p>
            <a:r>
              <a:rPr lang="en-US" sz="4800" dirty="0"/>
              <a:t>The find command!</a:t>
            </a:r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75A48-3F47-7CC7-B559-0F8B35B8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29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4B354-2501-AD0F-6B20-2B8355933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0" b="71053" l="18261" r="82899">
                        <a14:foregroundMark x1="18696" y1="36579" x2="18261" y2="59211"/>
                        <a14:foregroundMark x1="82464" y1="39211" x2="82899" y2="64474"/>
                      </a14:backgroundRemoval>
                    </a14:imgEffect>
                  </a14:imgLayer>
                </a14:imgProps>
              </a:ext>
            </a:extLst>
          </a:blip>
          <a:srcRect l="14545" t="25076" r="14356" b="23582"/>
          <a:stretch/>
        </p:blipFill>
        <p:spPr>
          <a:xfrm>
            <a:off x="1362456" y="3749139"/>
            <a:ext cx="4424516" cy="1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9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4CA5C-2199-8436-FB3F-0074CCC3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7AED0-3CAF-382D-7928-FEB282C8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336BE-93B2-0112-297A-641B7387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0F4CF-CCD0-49CB-88AD-79D04D24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7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DAA3-AA0D-8120-6765-E8AA2757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421" y="1118614"/>
            <a:ext cx="4959821" cy="1162762"/>
          </a:xfrm>
        </p:spPr>
        <p:txBody>
          <a:bodyPr/>
          <a:lstStyle/>
          <a:p>
            <a:r>
              <a:rPr lang="en-US" sz="4000" dirty="0"/>
              <a:t>Ways to search using the find command</a:t>
            </a:r>
            <a:endParaRPr lang="en-IN" sz="4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37B28-B24E-328D-A8AD-086FCEF537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A43C3-83F1-F4A8-2FE0-5F598B36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Have a look in the terminal.</a:t>
            </a:r>
            <a:endParaRPr lang="en-I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0FC9-8BA9-1ACD-5EAA-8BD0FEA6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5935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8607-BA5F-374C-86D6-30073221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Find is slow, isn’t it?</a:t>
            </a:r>
            <a:endParaRPr lang="en-IN" sz="5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4122C-9B67-9121-A73F-46A3F2F56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718560"/>
            <a:ext cx="3913632" cy="1883664"/>
          </a:xfrm>
        </p:spPr>
        <p:txBody>
          <a:bodyPr>
            <a:normAutofit/>
          </a:bodyPr>
          <a:lstStyle/>
          <a:p>
            <a:r>
              <a:rPr lang="en-US" sz="3200" dirty="0"/>
              <a:t>Please welcome the </a:t>
            </a:r>
            <a:r>
              <a:rPr lang="en-US" sz="3200" b="1" dirty="0"/>
              <a:t>locate </a:t>
            </a:r>
            <a:r>
              <a:rPr lang="en-US" sz="3200" dirty="0"/>
              <a:t>command.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7593-C974-9ABE-90DD-C2FDA121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82" y="1636612"/>
            <a:ext cx="4636008" cy="3279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9DC4515-0716-EAF1-21B5-43DAEA7E4B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0800"/>
            <a:ext cx="365125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7084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AC48-E7CD-3C19-D30F-59B4E6F1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locate command searches the File System Database (FSDB) and is hence faster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7943B-C54A-82E9-BEB1-691DB3671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‘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D4A4-B7B2-CC93-73F1-FF51B3526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’</a:t>
            </a: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804BE0-F085-643F-8F56-DC87F109BA2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9DF3D-E8BB-3C27-D560-37F4B77C1C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872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67BE-1143-30A9-0175-3EDFD7E47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 and Tail commands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DF260-E925-BB55-2C2C-823CCBDE9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6D9B46-9B95-58BC-7A38-3BF554086B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FBF3A-6325-5A45-E2E5-9B692FB9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18" y="1117092"/>
            <a:ext cx="363855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1BDCA-D8DC-A115-28E0-00BDAB11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04" y="3473959"/>
            <a:ext cx="36385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0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01B4-66A1-084F-BE78-A0761B8A3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8460C-5BF0-38A0-D029-54773FF66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C7C340-A17B-6387-78E4-EFF44F1B7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7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0D7EB-A77D-6596-8ACC-9364F43E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0A072-C2BE-2BA6-0B15-BB300B1E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" b="2630"/>
          <a:stretch/>
        </p:blipFill>
        <p:spPr>
          <a:xfrm>
            <a:off x="1968664" y="88490"/>
            <a:ext cx="7991168" cy="65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DA22-D727-7B9E-02C0-90ED68F6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rmAutofit/>
          </a:bodyPr>
          <a:lstStyle/>
          <a:p>
            <a:r>
              <a:rPr lang="en-US" dirty="0"/>
              <a:t>Loops</a:t>
            </a:r>
            <a:endParaRPr lang="en-IN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3DBC35-D515-6574-E496-BCBB7A339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BB549-3236-E44D-0500-6A1FC453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48" y="2500088"/>
            <a:ext cx="5296459" cy="21450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94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094D367-F4F1-2F58-CCC1-BAA66633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Numbers</a:t>
            </a:r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8665E78-BA81-303D-20AA-86F261C4C0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C8916A9-F30E-BF1C-42C3-A420ACC6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D4BBD9-3053-646B-8676-A84CF3EE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53" y="2205806"/>
            <a:ext cx="36385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01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094D367-F4F1-2F58-CCC1-BAA66633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Using seq for range</a:t>
            </a:r>
            <a:endParaRPr lang="en-IN" sz="5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89ADF-70C3-5CE9-A4C9-D41F6902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53" y="2392045"/>
            <a:ext cx="3895344" cy="2073910"/>
          </a:xfrm>
          <a:prstGeom prst="rect">
            <a:avLst/>
          </a:prstGeom>
          <a:noFill/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F512793-6246-512F-ABA9-F17611E7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38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sp>
        <p:nvSpPr>
          <p:cNvPr id="15" name="Date Placeholder 14" hidden="1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962495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094D367-F4F1-2F58-CCC1-BAA66633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The while loop</a:t>
            </a:r>
            <a:endParaRPr lang="en-IN" sz="5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C34B5-CAA6-BC2D-8989-2B76870F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46" y="2052752"/>
            <a:ext cx="3895344" cy="2752495"/>
          </a:xfrm>
          <a:prstGeom prst="rect">
            <a:avLst/>
          </a:prstGeom>
          <a:noFill/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8FEC12C-1E15-111F-6CD4-20FD4EC7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39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sp>
        <p:nvSpPr>
          <p:cNvPr id="15" name="Date Placeholder 14" hidden="1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9777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6FB72-E552-BCD5-380D-2DF56B7A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2B21-A540-24EE-A0BB-DFC679A4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3" y="2009185"/>
            <a:ext cx="5822927" cy="2839629"/>
          </a:xfrm>
        </p:spPr>
        <p:txBody>
          <a:bodyPr/>
          <a:lstStyle/>
          <a:p>
            <a:r>
              <a:rPr lang="en-US" dirty="0"/>
              <a:t>Do you see a problem in the file?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DAD2D-56CF-3D0A-761B-DA3B51E6C5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student_details.txt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27F90-A112-087D-6F59-2B5CE20C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9665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094D367-F4F1-2F58-CCC1-BAA66633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Using break and continue</a:t>
            </a:r>
            <a:endParaRPr lang="en-IN" sz="5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7CE7E-F873-C156-AB57-4A08DAF8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07" y="1719072"/>
            <a:ext cx="3895344" cy="3240926"/>
          </a:xfrm>
          <a:prstGeom prst="rect">
            <a:avLst/>
          </a:prstGeom>
          <a:noFill/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C8916A9-F30E-BF1C-42C3-A420ACC6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962400"/>
            <a:ext cx="5010912" cy="122224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What would be the output of this code?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(Open the </a:t>
            </a:r>
            <a:r>
              <a:rPr lang="en-US" sz="2800" dirty="0" err="1"/>
              <a:t>linktree</a:t>
            </a:r>
            <a:r>
              <a:rPr lang="en-US" sz="2800" dirty="0"/>
              <a:t> and attempt the quiz)</a:t>
            </a:r>
            <a:endParaRPr lang="en-IN" sz="28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40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sp>
        <p:nvSpPr>
          <p:cNvPr id="15" name="Date Placeholder 14" hidden="1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054654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094D367-F4F1-2F58-CCC1-BAA66633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Nested Loops</a:t>
            </a:r>
            <a:endParaRPr lang="en-IN" sz="5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B702A-2F85-B9E7-08AF-88901BEC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017" y="1861942"/>
            <a:ext cx="3895344" cy="2858814"/>
          </a:xfrm>
          <a:prstGeom prst="rect">
            <a:avLst/>
          </a:prstGeom>
          <a:noFill/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C26CA04A-E58B-1D05-9317-7FD6FD25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997F3-1787-6338-6D3C-61D6CFCE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41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6CF4532-08B4-8CA1-655A-F87DFBF9C0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sp>
        <p:nvSpPr>
          <p:cNvPr id="15" name="Date Placeholder 14" hidden="1">
            <a:extLst>
              <a:ext uri="{FF2B5EF4-FFF2-40B4-BE49-F238E27FC236}">
                <a16:creationId xmlns:a16="http://schemas.microsoft.com/office/drawing/2014/main" id="{B6521C1A-A4D1-9D21-B6D3-11550F0A8F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  <p:pic>
        <p:nvPicPr>
          <p:cNvPr id="4098" name="Picture 2" descr="Build a Bird Nest | Scientific American">
            <a:extLst>
              <a:ext uri="{FF2B5EF4-FFF2-40B4-BE49-F238E27FC236}">
                <a16:creationId xmlns:a16="http://schemas.microsoft.com/office/drawing/2014/main" id="{B74294AD-3779-8101-472C-B125BE4D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00" b="94250" l="3667" r="97667">
                        <a14:foregroundMark x1="12833" y1="24500" x2="8833" y2="60000"/>
                        <a14:foregroundMark x1="8833" y1="60000" x2="13000" y2="78000"/>
                        <a14:foregroundMark x1="13000" y1="78000" x2="26833" y2="94500"/>
                        <a14:foregroundMark x1="26833" y1="94500" x2="30678" y2="96032"/>
                        <a14:foregroundMark x1="54451" y1="97403" x2="62667" y2="96750"/>
                        <a14:foregroundMark x1="62667" y1="96750" x2="87667" y2="78250"/>
                        <a14:foregroundMark x1="87667" y1="78250" x2="93000" y2="42000"/>
                        <a14:foregroundMark x1="93000" y1="42000" x2="81667" y2="22000"/>
                        <a14:foregroundMark x1="81667" y1="22000" x2="25167" y2="14500"/>
                        <a14:foregroundMark x1="25167" y1="14500" x2="13667" y2="28250"/>
                        <a14:foregroundMark x1="13667" y1="28250" x2="12333" y2="36000"/>
                        <a14:foregroundMark x1="27167" y1="92250" x2="45333" y2="93000"/>
                        <a14:foregroundMark x1="45333" y1="93000" x2="76500" y2="92250"/>
                        <a14:foregroundMark x1="9000" y1="24250" x2="3667" y2="64750"/>
                        <a14:foregroundMark x1="3667" y1="64750" x2="8000" y2="82750"/>
                        <a14:foregroundMark x1="8000" y1="82750" x2="18833" y2="91250"/>
                        <a14:foregroundMark x1="18833" y1="91250" x2="25167" y2="88750"/>
                        <a14:foregroundMark x1="29667" y1="9500" x2="9500" y2="15250"/>
                        <a14:foregroundMark x1="9500" y1="15250" x2="4737" y2="25588"/>
                        <a14:foregroundMark x1="2219" y1="40731" x2="3667" y2="63000"/>
                        <a14:foregroundMark x1="3667" y1="63000" x2="10167" y2="82000"/>
                        <a14:foregroundMark x1="10167" y1="82000" x2="26000" y2="85750"/>
                        <a14:foregroundMark x1="26000" y1="85750" x2="37667" y2="73750"/>
                        <a14:foregroundMark x1="9000" y1="24250" x2="30500" y2="6250"/>
                        <a14:foregroundMark x1="30500" y1="6250" x2="57833" y2="4500"/>
                        <a14:foregroundMark x1="57833" y1="4500" x2="78167" y2="7000"/>
                        <a14:foregroundMark x1="78167" y1="7000" x2="89833" y2="14250"/>
                        <a14:foregroundMark x1="89833" y1="14250" x2="96013" y2="31013"/>
                        <a14:foregroundMark x1="94877" y1="59890" x2="91833" y2="86500"/>
                        <a14:foregroundMark x1="91833" y1="86500" x2="56000" y2="90250"/>
                        <a14:foregroundMark x1="6833" y1="18750" x2="31000" y2="9000"/>
                        <a14:foregroundMark x1="17167" y1="8500" x2="33000" y2="7250"/>
                        <a14:foregroundMark x1="89833" y1="13000" x2="97167" y2="32250"/>
                        <a14:foregroundMark x1="97167" y1="32250" x2="97333" y2="36750"/>
                        <a14:foregroundMark x1="95833" y1="28500" x2="91167" y2="10000"/>
                        <a14:foregroundMark x1="5667" y1="77250" x2="16833" y2="92250"/>
                        <a14:foregroundMark x1="16833" y1="92250" x2="28500" y2="88500"/>
                        <a14:foregroundMark x1="28500" y1="88500" x2="28833" y2="88500"/>
                        <a14:foregroundMark x1="32909" y1="93300" x2="61000" y2="93500"/>
                        <a14:foregroundMark x1="25833" y1="93250" x2="31942" y2="93293"/>
                        <a14:foregroundMark x1="12833" y1="93250" x2="31557" y2="94128"/>
                        <a14:backgroundMark x1="1500" y1="25750" x2="1833" y2="40750"/>
                        <a14:backgroundMark x1="99163" y1="36597" x2="98000" y2="73250"/>
                        <a14:backgroundMark x1="99333" y1="31250" x2="99307" y2="32072"/>
                        <a14:backgroundMark x1="98000" y1="73250" x2="97167" y2="76750"/>
                        <a14:backgroundMark x1="33833" y1="99250" x2="53667" y2="99250"/>
                        <a14:backgroundMark x1="30000" y1="97500" x2="39167" y2="9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63" y="2714460"/>
            <a:ext cx="4617474" cy="307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880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12D4-E34B-2BCA-0546-4BA874A99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7E7D-0425-9A33-B56D-0EB84B6675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C4B361-B1FE-A09A-9AD1-7EB5B1BA9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3830B-5482-F820-D0EB-C063CD0A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9" y="1519468"/>
            <a:ext cx="4257368" cy="35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B9F5EED-9717-E898-148B-0462828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4A2750-F6DF-2904-04F0-D9DDABB6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43</a:t>
            </a:fld>
            <a:endParaRPr lang="en-US" noProof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128881-BC53-12F0-8D29-682AE92B7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"/>
          <a:stretch/>
        </p:blipFill>
        <p:spPr>
          <a:xfrm>
            <a:off x="188042" y="304800"/>
            <a:ext cx="5562600" cy="5639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E7AB2-B807-FFDB-1376-F380FBCE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96" y="210208"/>
            <a:ext cx="6283055" cy="5734050"/>
          </a:xfrm>
          <a:prstGeom prst="rect">
            <a:avLst/>
          </a:prstGeom>
        </p:spPr>
      </p:pic>
      <p:sp>
        <p:nvSpPr>
          <p:cNvPr id="25" name="Footer Placeholder 13">
            <a:extLst>
              <a:ext uri="{FF2B5EF4-FFF2-40B4-BE49-F238E27FC236}">
                <a16:creationId xmlns:a16="http://schemas.microsoft.com/office/drawing/2014/main" id="{3728F695-D115-CDAC-CB42-80BFB4BD52A6}"/>
              </a:ext>
            </a:extLst>
          </p:cNvPr>
          <p:cNvSpPr txBox="1">
            <a:spLocks/>
          </p:cNvSpPr>
          <p:nvPr/>
        </p:nvSpPr>
        <p:spPr>
          <a:xfrm>
            <a:off x="2006764" y="6054698"/>
            <a:ext cx="1463040" cy="246888"/>
          </a:xfrm>
          <a:prstGeom prst="rect">
            <a:avLst/>
          </a:prstGeom>
          <a:solidFill>
            <a:srgbClr val="191B1D"/>
          </a:solidFill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4EBE8"/>
                </a:solidFill>
              </a:rPr>
              <a:t>Strings</a:t>
            </a:r>
          </a:p>
        </p:txBody>
      </p:sp>
      <p:sp>
        <p:nvSpPr>
          <p:cNvPr id="26" name="Footer Placeholder 13">
            <a:extLst>
              <a:ext uri="{FF2B5EF4-FFF2-40B4-BE49-F238E27FC236}">
                <a16:creationId xmlns:a16="http://schemas.microsoft.com/office/drawing/2014/main" id="{23ADF0E9-E80F-9E0A-6361-D34EEEF613ED}"/>
              </a:ext>
            </a:extLst>
          </p:cNvPr>
          <p:cNvSpPr txBox="1">
            <a:spLocks/>
          </p:cNvSpPr>
          <p:nvPr/>
        </p:nvSpPr>
        <p:spPr>
          <a:xfrm>
            <a:off x="8230703" y="6054698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4EBE8"/>
                </a:solidFill>
              </a:rPr>
              <a:t>Files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37A0D9-0EC8-F151-880A-CF6ED040DFD8}"/>
              </a:ext>
            </a:extLst>
          </p:cNvPr>
          <p:cNvSpPr/>
          <p:nvPr/>
        </p:nvSpPr>
        <p:spPr>
          <a:xfrm>
            <a:off x="5653548" y="0"/>
            <a:ext cx="36576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47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B9F5EED-9717-E898-148B-0462828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4A2750-F6DF-2904-04F0-D9DDABB6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44</a:t>
            </a:fld>
            <a:endParaRPr lang="en-US" noProof="0"/>
          </a:p>
        </p:txBody>
      </p:sp>
      <p:sp>
        <p:nvSpPr>
          <p:cNvPr id="25" name="Footer Placeholder 13">
            <a:extLst>
              <a:ext uri="{FF2B5EF4-FFF2-40B4-BE49-F238E27FC236}">
                <a16:creationId xmlns:a16="http://schemas.microsoft.com/office/drawing/2014/main" id="{3728F695-D115-CDAC-CB42-80BFB4BD52A6}"/>
              </a:ext>
            </a:extLst>
          </p:cNvPr>
          <p:cNvSpPr txBox="1">
            <a:spLocks/>
          </p:cNvSpPr>
          <p:nvPr/>
        </p:nvSpPr>
        <p:spPr>
          <a:xfrm>
            <a:off x="3428016" y="6167418"/>
            <a:ext cx="5092127" cy="2055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4EBE8"/>
                </a:solidFill>
              </a:rPr>
              <a:t>Logical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33087-3A0D-06B8-42D4-65C687C4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" b="1451"/>
          <a:stretch/>
        </p:blipFill>
        <p:spPr>
          <a:xfrm>
            <a:off x="1021080" y="78658"/>
            <a:ext cx="9906000" cy="5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80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B9F5EED-9717-E898-148B-0462828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4A2750-F6DF-2904-04F0-D9DDABB6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45</a:t>
            </a:fld>
            <a:endParaRPr lang="en-US" noProof="0"/>
          </a:p>
        </p:txBody>
      </p:sp>
      <p:sp>
        <p:nvSpPr>
          <p:cNvPr id="25" name="Footer Placeholder 13">
            <a:extLst>
              <a:ext uri="{FF2B5EF4-FFF2-40B4-BE49-F238E27FC236}">
                <a16:creationId xmlns:a16="http://schemas.microsoft.com/office/drawing/2014/main" id="{3728F695-D115-CDAC-CB42-80BFB4BD52A6}"/>
              </a:ext>
            </a:extLst>
          </p:cNvPr>
          <p:cNvSpPr txBox="1">
            <a:spLocks/>
          </p:cNvSpPr>
          <p:nvPr/>
        </p:nvSpPr>
        <p:spPr>
          <a:xfrm>
            <a:off x="3428016" y="6167418"/>
            <a:ext cx="5092127" cy="20558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4EBE8"/>
                </a:solidFill>
              </a:rPr>
              <a:t>Arithmetic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10A6C-49FC-7574-C153-FE83DF01D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3" b="2116"/>
          <a:stretch/>
        </p:blipFill>
        <p:spPr>
          <a:xfrm>
            <a:off x="3552825" y="314632"/>
            <a:ext cx="50863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0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5F5-D8F6-B68B-4706-8A62DF7DE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34649-3455-BB52-A5EA-2E03A7A1D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B94AF2-021D-D953-F626-C09D1ABD71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30C12-1E89-2999-38D4-FCE3AAE7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132" y="942975"/>
            <a:ext cx="54102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3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AF4D-BB24-6EBB-7D61-17826B26D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E174E-FE6B-4BC3-F92F-88BC9ACBFB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0A9541-05C7-46ED-C94E-D349EB288E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4BC3D-4043-B4B2-1EBE-1462D074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6678"/>
            <a:ext cx="4985407" cy="34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0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8821-B1AF-5C8A-AECA-0A44DAFF8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Export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3AF8F-4A7B-152F-34AC-1ADDCAD69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Used to set variables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28C8C2-730F-0000-9232-958F4B9FD2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67693" y="812292"/>
            <a:ext cx="3834628" cy="49286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5C42F-D71A-8C54-4B5E-E430C67B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18" y="1199461"/>
            <a:ext cx="3668527" cy="39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51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B7B5-8BCC-1FA3-E1C9-DBBB7B51D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6408D-1BE9-8B14-6328-B1806FA95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1A91DD-B58F-72A9-5A5B-6D5194163A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92FB6-C8FD-BE0A-1A18-E9670E6E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58" y="1701521"/>
            <a:ext cx="4033534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6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E1F13-9790-0406-E68B-041E3046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47D47-AEDE-8487-A58B-2EC5F029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B659A-341E-665C-1BC0-457DF1DB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A5030-1A7F-E635-452F-8ED41FE7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7B683-2A22-8A18-4BAB-7CD6C10644DE}"/>
              </a:ext>
            </a:extLst>
          </p:cNvPr>
          <p:cNvGrpSpPr/>
          <p:nvPr/>
        </p:nvGrpSpPr>
        <p:grpSpPr>
          <a:xfrm>
            <a:off x="0" y="0"/>
            <a:ext cx="10466552" cy="6858000"/>
            <a:chOff x="0" y="0"/>
            <a:chExt cx="10466552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7A7D27-CCF8-BB8A-E5FD-3C24E08B0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466552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64FC00-DF5E-3749-0D97-7CCEF890D0B3}"/>
                </a:ext>
              </a:extLst>
            </p:cNvPr>
            <p:cNvSpPr/>
            <p:nvPr/>
          </p:nvSpPr>
          <p:spPr>
            <a:xfrm>
              <a:off x="0" y="864887"/>
              <a:ext cx="7772400" cy="2468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16E6FE-F589-C952-6BDD-540F600FD86A}"/>
                </a:ext>
              </a:extLst>
            </p:cNvPr>
            <p:cNvSpPr/>
            <p:nvPr/>
          </p:nvSpPr>
          <p:spPr>
            <a:xfrm>
              <a:off x="0" y="4809969"/>
              <a:ext cx="7772400" cy="2468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82917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95A9-14E6-FE19-76EC-09C0B20E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792C9-ADA1-F9A2-DFEF-F409A3B6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B915C-6F79-4613-A1AE-8FF729ED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8B666-02C5-BCD9-0FB3-A1CB48D2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C88E4-E5D4-6C9E-1EAF-AFCF9937B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2" b="1730"/>
          <a:stretch/>
        </p:blipFill>
        <p:spPr>
          <a:xfrm>
            <a:off x="2505075" y="629265"/>
            <a:ext cx="718185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5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296E-7DA5-9199-8608-BD1D83760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0F119-C6B6-9C4D-7ECC-1919053E3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How do you take input?</a:t>
            </a:r>
            <a:endParaRPr lang="en-IN" sz="32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C76AFF-1644-3167-8F60-89F963917A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090DD-7F28-BA8A-4B8C-F3BFAF79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72" y="1280834"/>
            <a:ext cx="580153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26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8168-812E-BB88-585C-BB721DCC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FC422-64C5-1A03-7F64-3EAC46C0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C0543-8B56-17BA-AB84-C8D5ABCF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F9108-3163-24C0-84B0-15173A1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84F221-318B-CF6F-CF11-E3DF76E596A9}"/>
              </a:ext>
            </a:extLst>
          </p:cNvPr>
          <p:cNvGrpSpPr/>
          <p:nvPr/>
        </p:nvGrpSpPr>
        <p:grpSpPr>
          <a:xfrm>
            <a:off x="1283493" y="-69219"/>
            <a:ext cx="9819307" cy="6996438"/>
            <a:chOff x="1283493" y="-69219"/>
            <a:chExt cx="9819307" cy="6996438"/>
          </a:xfrm>
        </p:grpSpPr>
        <p:pic>
          <p:nvPicPr>
            <p:cNvPr id="5122" name="Picture 2" descr="Elon Musk Did Not Seek Approval for a Single Tweet Since Deal: SEC">
              <a:extLst>
                <a:ext uri="{FF2B5EF4-FFF2-40B4-BE49-F238E27FC236}">
                  <a16:creationId xmlns:a16="http://schemas.microsoft.com/office/drawing/2014/main" id="{89986690-4CB6-F32E-BE6E-22286FA9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493" y="-69219"/>
              <a:ext cx="9819307" cy="699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043E6E-98E9-1385-2109-EDB96B68CFCA}"/>
                </a:ext>
              </a:extLst>
            </p:cNvPr>
            <p:cNvSpPr/>
            <p:nvPr/>
          </p:nvSpPr>
          <p:spPr>
            <a:xfrm>
              <a:off x="2576052" y="502231"/>
              <a:ext cx="6223820" cy="344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finally found how to take user input in bash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9A40E5-CFF9-8A39-E695-E87A234E7569}"/>
                </a:ext>
              </a:extLst>
            </p:cNvPr>
            <p:cNvSpPr/>
            <p:nvPr/>
          </p:nvSpPr>
          <p:spPr>
            <a:xfrm>
              <a:off x="2576052" y="2526890"/>
              <a:ext cx="8053093" cy="2089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BA080C-93C5-A830-B92B-A1BC63B31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98" b="3723"/>
            <a:stretch/>
          </p:blipFill>
          <p:spPr>
            <a:xfrm>
              <a:off x="2576052" y="2526890"/>
              <a:ext cx="4114800" cy="2241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163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296E-7DA5-9199-8608-BD1D83760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0F119-C6B6-9C4D-7ECC-1919053E3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see this live in the terminal.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C76AFF-1644-3167-8F60-89F963917A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23FA9-7886-8AE7-4E55-7F5E0552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556" y="2171063"/>
            <a:ext cx="2211073" cy="22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3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E4C4-E730-4CF2-73F9-7C7FE7D4A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29B3C-7475-2726-1BED-FE0E52FB3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sz="2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53D7A1C-68DF-A93B-EAD9-1B169F53A4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1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0233-1C60-56A3-390C-B5AEA3436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EBBC3-F74D-2634-626E-CCF03475B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02A41E-C861-B603-84B3-D4DCD8177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61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100 Thank You Memes, Images and Funny Thanks Meme Pics">
            <a:extLst>
              <a:ext uri="{FF2B5EF4-FFF2-40B4-BE49-F238E27FC236}">
                <a16:creationId xmlns:a16="http://schemas.microsoft.com/office/drawing/2014/main" id="{95C07A4D-AA73-ED3C-3E7E-CF9B8B5C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3482" y="1422197"/>
            <a:ext cx="4636008" cy="3708806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ACB2-B247-DDC4-C4FF-A205260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 are imposters in this list!</a:t>
            </a:r>
            <a:br>
              <a:rPr lang="en-US" dirty="0"/>
            </a:br>
            <a:r>
              <a:rPr lang="en-US" sz="4400" dirty="0"/>
              <a:t>What can we do about that?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191E6-5A6A-0BDA-EAC6-D9A76DAE03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What is the main difference between the TAs and the students in this case?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04F2F-821E-B75F-331A-B2B95D75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164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C415-AF77-A0D3-223E-B15F1679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4948-CB3D-97DB-F3DA-12E5CBCA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filter based on the Roll No.?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657A2-25B6-1E21-05E8-BD0133240D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The answer would come here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3AFF6-D685-72B5-BAAC-E04E45B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857B-3026-806B-7DC3-03C388A6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5842"/>
            <a:ext cx="4279444" cy="11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FC5D-EC55-3660-6DFA-268BB31A6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666605"/>
            <a:ext cx="4873752" cy="3219989"/>
          </a:xfrm>
        </p:spPr>
        <p:txBody>
          <a:bodyPr/>
          <a:lstStyle/>
          <a:p>
            <a:r>
              <a:rPr lang="en-US" sz="5400" dirty="0"/>
              <a:t>Let’s come to certain real life use cases of grep!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42FC4-32AE-508C-60D9-C23D3606DA72}"/>
              </a:ext>
            </a:extLst>
          </p:cNvPr>
          <p:cNvSpPr txBox="1"/>
          <p:nvPr/>
        </p:nvSpPr>
        <p:spPr>
          <a:xfrm>
            <a:off x="6443482" y="6089073"/>
            <a:ext cx="421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Credits: @naughty_iiith_confession_page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D32C3-1F0C-4741-0D96-3A121A1A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9642"/>
            <a:ext cx="4995681" cy="49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7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A7AE-3196-228E-CDCB-C99DA6FA2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F9BE-59E8-2327-8603-A1590DF22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666605"/>
            <a:ext cx="4873752" cy="3219989"/>
          </a:xfrm>
        </p:spPr>
        <p:txBody>
          <a:bodyPr/>
          <a:lstStyle/>
          <a:p>
            <a:r>
              <a:rPr lang="en-US" sz="5400" dirty="0"/>
              <a:t>Let’s come to certain real life use cases of grep</a:t>
            </a:r>
            <a:endParaRPr lang="en-IN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FD704-4EE3-F32D-2094-C0719CE3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502" y="798367"/>
            <a:ext cx="4939255" cy="4956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158ED-0873-91BD-66A3-5E7561607863}"/>
              </a:ext>
            </a:extLst>
          </p:cNvPr>
          <p:cNvSpPr txBox="1"/>
          <p:nvPr/>
        </p:nvSpPr>
        <p:spPr>
          <a:xfrm>
            <a:off x="6096000" y="6089073"/>
            <a:ext cx="421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Credits: @naughty_iiith_confession_page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2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09a87588-778b-4b19-a13d-cb4607501938}">
  <we:reference id="WA104380667" version="3.0.0.1" store="en-001" storeType="OMEX"/>
  <we:alternateReferences/>
  <we:properties>
    <we:property name="Microsoft.Office.CampaignId" value="&quot;non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7F603D671F5D448E4ECA08ED52C97B" ma:contentTypeVersion="4" ma:contentTypeDescription="Create a new document." ma:contentTypeScope="" ma:versionID="25954176bc706730b60a8fc76f657a6c">
  <xsd:schema xmlns:xsd="http://www.w3.org/2001/XMLSchema" xmlns:xs="http://www.w3.org/2001/XMLSchema" xmlns:p="http://schemas.microsoft.com/office/2006/metadata/properties" xmlns:ns2="e473bbbb-816c-4fc6-965b-59d96f0a847a" targetNamespace="http://schemas.microsoft.com/office/2006/metadata/properties" ma:root="true" ma:fieldsID="3e7b659032f2987529d377c3328ec7b9" ns2:_="">
    <xsd:import namespace="e473bbbb-816c-4fc6-965b-59d96f0a84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3bbbb-816c-4fc6-965b-59d96f0a8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purl.org/dc/dcmitype/"/>
    <ds:schemaRef ds:uri="http://purl.org/dc/terms/"/>
    <ds:schemaRef ds:uri="1bcc9bd0-09a3-463d-bb1e-23bdeebfa1fa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F2E55BC-17C8-4D6E-A853-6825436D887C}"/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{A6DB3291-9800-42C9-A7A1-6FF705124603}tf11429527_win32</Template>
  <TotalTime>675</TotalTime>
  <Words>653</Words>
  <Application>Microsoft Office PowerPoint</Application>
  <PresentationFormat>Widescreen</PresentationFormat>
  <Paragraphs>172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Amasis MT Pro Medium</vt:lpstr>
      <vt:lpstr>Arial</vt:lpstr>
      <vt:lpstr>Calibri</vt:lpstr>
      <vt:lpstr>Century Gothic</vt:lpstr>
      <vt:lpstr>Karla</vt:lpstr>
      <vt:lpstr>Univers Condensed Light</vt:lpstr>
      <vt:lpstr>Office Theme</vt:lpstr>
      <vt:lpstr>Lab 2</vt:lpstr>
      <vt:lpstr>See this file over here!</vt:lpstr>
      <vt:lpstr>PowerPoint Presentation</vt:lpstr>
      <vt:lpstr>Do you see a problem in the file?</vt:lpstr>
      <vt:lpstr>PowerPoint Presentation</vt:lpstr>
      <vt:lpstr>The TAs are imposters in this list! What can we do about that?</vt:lpstr>
      <vt:lpstr>How do we filter based on the Roll No.?</vt:lpstr>
      <vt:lpstr>Let’s come to certain real life use cases of grep!</vt:lpstr>
      <vt:lpstr>Let’s come to certain real life use cases of grep</vt:lpstr>
      <vt:lpstr>What if we want just the names from the file student_details.csv (no email id, roll no., etc.)</vt:lpstr>
      <vt:lpstr>We are trying to get the first and the second columns here</vt:lpstr>
      <vt:lpstr>Welcome awk!</vt:lpstr>
      <vt:lpstr>PowerPoint Presentation</vt:lpstr>
      <vt:lpstr>Suppose we want to change the commas to spaces</vt:lpstr>
      <vt:lpstr>PowerPoint Presentation</vt:lpstr>
      <vt:lpstr>PowerPoint Presentation</vt:lpstr>
      <vt:lpstr>PowerPoint Presentation</vt:lpstr>
      <vt:lpstr>File management using bash (cd)</vt:lpstr>
      <vt:lpstr>File management using bash (cd)</vt:lpstr>
      <vt:lpstr>File management using bash (ls)</vt:lpstr>
      <vt:lpstr>File management using bash (ls)</vt:lpstr>
      <vt:lpstr>File management using bash</vt:lpstr>
      <vt:lpstr>File management using bash</vt:lpstr>
      <vt:lpstr>File management using bash</vt:lpstr>
      <vt:lpstr>File management using bash</vt:lpstr>
      <vt:lpstr>PowerPoint Presentation</vt:lpstr>
      <vt:lpstr>A fun activity!</vt:lpstr>
      <vt:lpstr>See, you already know how to find something somewhere!</vt:lpstr>
      <vt:lpstr>But there is more that you can do!</vt:lpstr>
      <vt:lpstr>Ways to search using the find command</vt:lpstr>
      <vt:lpstr>Find is slow, isn’t it?</vt:lpstr>
      <vt:lpstr>The locate command searches the File System Database (FSDB) and is hence faster</vt:lpstr>
      <vt:lpstr>Head and Tail commands</vt:lpstr>
      <vt:lpstr>Arrays</vt:lpstr>
      <vt:lpstr>PowerPoint Presentation</vt:lpstr>
      <vt:lpstr>Loops</vt:lpstr>
      <vt:lpstr>Iterating over Numbers</vt:lpstr>
      <vt:lpstr>Using seq for range</vt:lpstr>
      <vt:lpstr>The while loop</vt:lpstr>
      <vt:lpstr>Using break and continue</vt:lpstr>
      <vt:lpstr>Nested Loops</vt:lpstr>
      <vt:lpstr>Conditionals</vt:lpstr>
      <vt:lpstr>PowerPoint Presentation</vt:lpstr>
      <vt:lpstr>PowerPoint Presentation</vt:lpstr>
      <vt:lpstr>PowerPoint Presentation</vt:lpstr>
      <vt:lpstr>Cases</vt:lpstr>
      <vt:lpstr>Variables</vt:lpstr>
      <vt:lpstr>Export</vt:lpstr>
      <vt:lpstr>Command Line Arguments</vt:lpstr>
      <vt:lpstr>PowerPoint Presentation</vt:lpstr>
      <vt:lpstr>read</vt:lpstr>
      <vt:lpstr>PowerPoint Presentation</vt:lpstr>
      <vt:lpstr>Regular Expressions</vt:lpstr>
      <vt:lpstr>bc</vt:lpstr>
      <vt:lpstr>wc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 Chablani</dc:creator>
  <cp:lastModifiedBy>Ansh Chablani</cp:lastModifiedBy>
  <cp:revision>11</cp:revision>
  <dcterms:created xsi:type="dcterms:W3CDTF">2024-08-19T17:24:16Z</dcterms:created>
  <dcterms:modified xsi:type="dcterms:W3CDTF">2025-01-20T19:38:36Z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0x010100D87F603D671F5D448E4ECA08ED52C97B</vt:lpwstr>
  </property>
</Properties>
</file>